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4" r:id="rId4"/>
    <p:sldId id="257" r:id="rId5"/>
    <p:sldId id="258" r:id="rId6"/>
    <p:sldId id="263" r:id="rId7"/>
    <p:sldId id="264" r:id="rId8"/>
    <p:sldId id="272" r:id="rId9"/>
    <p:sldId id="261" r:id="rId10"/>
    <p:sldId id="259" r:id="rId11"/>
    <p:sldId id="262" r:id="rId12"/>
    <p:sldId id="266" r:id="rId13"/>
    <p:sldId id="268" r:id="rId14"/>
    <p:sldId id="26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1"/>
    <p:restoredTop sz="92221"/>
  </p:normalViewPr>
  <p:slideViewPr>
    <p:cSldViewPr snapToGrid="0" snapToObjects="1">
      <p:cViewPr>
        <p:scale>
          <a:sx n="90" d="100"/>
          <a:sy n="90" d="100"/>
        </p:scale>
        <p:origin x="88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C328-2B7C-1A49-BBDD-0962E5A54F6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5796F-E45D-604F-9EB9-9DE2E23C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5796F-E45D-604F-9EB9-9DE2E23C7A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5796F-E45D-604F-9EB9-9DE2E23C7A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1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3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5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4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3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8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B4843-4458-7548-AD11-E84277F01867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7B140-6DAD-8E44-BB62-228C21671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1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14474"/>
            <a:ext cx="9144000" cy="1624013"/>
          </a:xfrm>
        </p:spPr>
        <p:txBody>
          <a:bodyPr/>
          <a:lstStyle/>
          <a:p>
            <a:r>
              <a:rPr lang="en-US" b="1" smtClean="0"/>
              <a:t>Customer sentiment </a:t>
            </a:r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Mojtaba</a:t>
            </a:r>
            <a:r>
              <a:rPr lang="en-US" dirty="0" smtClean="0"/>
              <a:t> </a:t>
            </a:r>
            <a:r>
              <a:rPr lang="en-US" dirty="0" err="1" smtClean="0"/>
              <a:t>Farmanbar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053" y="-249118"/>
            <a:ext cx="10515600" cy="1325563"/>
          </a:xfrm>
        </p:spPr>
        <p:txBody>
          <a:bodyPr/>
          <a:lstStyle/>
          <a:p>
            <a:r>
              <a:rPr lang="en-US" b="1" dirty="0" smtClean="0"/>
              <a:t>Result: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06" y="1810318"/>
            <a:ext cx="4574646" cy="3200664"/>
          </a:xfrm>
        </p:spPr>
      </p:pic>
      <p:sp>
        <p:nvSpPr>
          <p:cNvPr id="5" name="TextBox 4"/>
          <p:cNvSpPr txBox="1"/>
          <p:nvPr/>
        </p:nvSpPr>
        <p:spPr>
          <a:xfrm>
            <a:off x="7527106" y="5109887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dataset is imbalanced which</a:t>
            </a:r>
          </a:p>
          <a:p>
            <a:r>
              <a:rPr lang="en-US" sz="2400" dirty="0" smtClean="0"/>
              <a:t>causes to bad training of model.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52" y="1777275"/>
            <a:ext cx="3860599" cy="3474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560" y="6086191"/>
            <a:ext cx="4026743" cy="52322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accuracy score is 60%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01" y="4996147"/>
            <a:ext cx="931003" cy="88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560" y="1777275"/>
            <a:ext cx="764199" cy="748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053" y="762860"/>
            <a:ext cx="4450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Applying our model to the dataset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 rot="2818296">
            <a:off x="1778248" y="3163730"/>
            <a:ext cx="2426243" cy="493841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079593" y="1286625"/>
            <a:ext cx="335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The distribution of rating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11" y="2759424"/>
            <a:ext cx="1583976" cy="15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68" y="-302508"/>
            <a:ext cx="10515600" cy="1325563"/>
          </a:xfrm>
        </p:spPr>
        <p:txBody>
          <a:bodyPr/>
          <a:lstStyle/>
          <a:p>
            <a:r>
              <a:rPr lang="en-US" b="1" dirty="0" smtClean="0"/>
              <a:t>Resampling: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9"/>
          <a:stretch/>
        </p:blipFill>
        <p:spPr>
          <a:xfrm>
            <a:off x="316858" y="1304806"/>
            <a:ext cx="3792156" cy="2317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6"/>
          <a:stretch/>
        </p:blipFill>
        <p:spPr>
          <a:xfrm>
            <a:off x="213168" y="4051138"/>
            <a:ext cx="3893540" cy="2382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69" y="1600674"/>
            <a:ext cx="6874157" cy="19554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4552" y="1023055"/>
            <a:ext cx="2942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Under-sampling: </a:t>
            </a:r>
            <a:r>
              <a:rPr lang="en-US" dirty="0" err="1"/>
              <a:t>Tomek</a:t>
            </a:r>
            <a:r>
              <a:rPr lang="en-US" dirty="0"/>
              <a:t> links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42" y="4349769"/>
            <a:ext cx="6799484" cy="20843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79416" y="3866472"/>
            <a:ext cx="273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Over-sampling with SMOTE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682" y="691418"/>
            <a:ext cx="5067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 approaches to do resampling: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1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13167" y="-243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6059" y="692809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Up-sampling with SMOTE: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94214" y="5864418"/>
            <a:ext cx="326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accuracy score: 61%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337793"/>
            <a:ext cx="4825895" cy="43433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337793"/>
            <a:ext cx="4825896" cy="43433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24566" y="5864418"/>
            <a:ext cx="326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accuracy score: 60%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527241" y="692808"/>
            <a:ext cx="5258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Up-sampling with random oversampling:</a:t>
            </a:r>
            <a:endParaRPr lang="en-US" sz="2400" dirty="0"/>
          </a:p>
        </p:txBody>
      </p:sp>
      <p:sp>
        <p:nvSpPr>
          <p:cNvPr id="17" name="Oval 16"/>
          <p:cNvSpPr/>
          <p:nvPr/>
        </p:nvSpPr>
        <p:spPr>
          <a:xfrm rot="2818296">
            <a:off x="1174704" y="3113190"/>
            <a:ext cx="2717955" cy="493841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818296">
            <a:off x="7613604" y="3113191"/>
            <a:ext cx="2717955" cy="493841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166" y="-243069"/>
            <a:ext cx="10515600" cy="1325563"/>
          </a:xfrm>
        </p:spPr>
        <p:txBody>
          <a:bodyPr/>
          <a:lstStyle/>
          <a:p>
            <a:r>
              <a:rPr lang="en-US" b="1" dirty="0" smtClean="0"/>
              <a:t>Approach 1: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7566" y="694362"/>
            <a:ext cx="503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Up-down sampling with </a:t>
            </a:r>
            <a:r>
              <a:rPr lang="en-US" sz="2400" dirty="0" err="1" smtClean="0"/>
              <a:t>SMOTETomek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487306" y="6185160"/>
            <a:ext cx="3788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The accuracy score: 81%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88" y="1386968"/>
            <a:ext cx="5209602" cy="468864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3165" y="2367819"/>
            <a:ext cx="5814934" cy="4030460"/>
            <a:chOff x="0" y="2306511"/>
            <a:chExt cx="5814934" cy="40304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91444"/>
              <a:ext cx="5814934" cy="384552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53295" y="4229541"/>
              <a:ext cx="593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Bad</a:t>
              </a:r>
              <a:endParaRPr 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3250" y="4915027"/>
              <a:ext cx="983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Neutral</a:t>
              </a:r>
              <a:endParaRPr lang="en-US" sz="2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7159" y="2306511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Good</a:t>
              </a:r>
              <a:endParaRPr lang="en-US" sz="2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7064" y="1560691"/>
            <a:ext cx="5237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bad and very bad reviews as Bad and </a:t>
            </a:r>
            <a:r>
              <a:rPr lang="en-US" dirty="0" smtClean="0"/>
              <a:t>good</a:t>
            </a:r>
          </a:p>
          <a:p>
            <a:r>
              <a:rPr lang="en-US" dirty="0" smtClean="0"/>
              <a:t> </a:t>
            </a:r>
            <a:r>
              <a:rPr lang="en-US" dirty="0"/>
              <a:t>and very good as Good.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166" y="-243069"/>
            <a:ext cx="10515600" cy="1325563"/>
          </a:xfrm>
        </p:spPr>
        <p:txBody>
          <a:bodyPr/>
          <a:lstStyle/>
          <a:p>
            <a:r>
              <a:rPr lang="en-US" b="1" dirty="0" smtClean="0"/>
              <a:t>Approach 2: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3166" y="747738"/>
            <a:ext cx="503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Up-down </a:t>
            </a:r>
            <a:r>
              <a:rPr lang="en-US" sz="2400" dirty="0" smtClean="0"/>
              <a:t>sampling with </a:t>
            </a:r>
            <a:r>
              <a:rPr lang="en-US" sz="2400" dirty="0" err="1" smtClean="0"/>
              <a:t>SMOTETomek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132" y="1369547"/>
            <a:ext cx="4967469" cy="4470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8356" y="5845378"/>
            <a:ext cx="3788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The accuracy score: 88</a:t>
            </a:r>
            <a:r>
              <a:rPr lang="en-US" sz="2800" b="1" dirty="0" smtClean="0"/>
              <a:t>%</a:t>
            </a:r>
          </a:p>
          <a:p>
            <a:r>
              <a:rPr lang="en-US" sz="2800" b="1" dirty="0" smtClean="0"/>
              <a:t>The g-mean score: 84%</a:t>
            </a:r>
            <a:endParaRPr lang="en-US" sz="2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84516" y="2423736"/>
            <a:ext cx="5166167" cy="3814578"/>
            <a:chOff x="498789" y="2566614"/>
            <a:chExt cx="5166167" cy="38145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89" y="2766669"/>
              <a:ext cx="5166167" cy="361452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52238" y="4489377"/>
              <a:ext cx="593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Bad</a:t>
              </a:r>
              <a:endParaRPr lang="en-US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48468" y="2566614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Good</a:t>
              </a:r>
              <a:endParaRPr lang="en-US" sz="2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8789" y="1687953"/>
            <a:ext cx="5643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/>
              <a:t>In addition to approach 1, removing neutral </a:t>
            </a:r>
            <a:r>
              <a:rPr lang="en-US" sz="2000" dirty="0" smtClean="0"/>
              <a:t>reviews.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59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-214312"/>
            <a:ext cx="10515600" cy="1325563"/>
          </a:xfrm>
        </p:spPr>
        <p:txBody>
          <a:bodyPr/>
          <a:lstStyle/>
          <a:p>
            <a:r>
              <a:rPr lang="en-US" smtClean="0"/>
              <a:t>Future work: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7250" y="1577975"/>
            <a:ext cx="641887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Penalizing algorithms.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Tree-based algorithm.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Context </a:t>
            </a:r>
            <a:r>
              <a:rPr lang="en-US" sz="2800" dirty="0" smtClean="0"/>
              <a:t>analysis with keyword selection.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Adding date and time into dataset.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86" y="1352758"/>
            <a:ext cx="3924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4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92" y="-171205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Rebtel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9792" y="793819"/>
            <a:ext cx="356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Swedish calling company since 2006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3" y="0"/>
            <a:ext cx="1348947" cy="1348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0125" y="1650717"/>
            <a:ext cx="6659002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1) Services </a:t>
            </a:r>
            <a:r>
              <a:rPr lang="en-US" dirty="0"/>
              <a:t>include international calling, </a:t>
            </a:r>
            <a:endParaRPr lang="en-US" dirty="0" smtClean="0"/>
          </a:p>
          <a:p>
            <a:r>
              <a:rPr lang="en-US" dirty="0" smtClean="0"/>
              <a:t>2) Messaging, </a:t>
            </a:r>
          </a:p>
          <a:p>
            <a:r>
              <a:rPr lang="en-US" dirty="0" smtClean="0"/>
              <a:t>3) Mobile money</a:t>
            </a:r>
            <a:r>
              <a:rPr lang="en-US" dirty="0"/>
              <a:t> delivered in apps for Android, iPhone and Windows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5015" y="5171249"/>
            <a:ext cx="5544018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Gaining </a:t>
            </a:r>
            <a:r>
              <a:rPr lang="en-US" dirty="0"/>
              <a:t>insight in customers' sentiments towards </a:t>
            </a:r>
            <a:r>
              <a:rPr lang="en-US" dirty="0" err="1"/>
              <a:t>Rebtel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possible drivers for these </a:t>
            </a:r>
            <a:r>
              <a:rPr lang="en-US" dirty="0" smtClean="0"/>
              <a:t>sentiments.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9010" y="3334328"/>
            <a:ext cx="4841262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a very competitive market of telecom industry,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very challenging to increase market share </a:t>
            </a:r>
            <a:r>
              <a:rPr lang="en-US" dirty="0" smtClean="0"/>
              <a:t>or</a:t>
            </a:r>
          </a:p>
          <a:p>
            <a:r>
              <a:rPr lang="en-US" dirty="0" smtClean="0"/>
              <a:t> </a:t>
            </a:r>
            <a:r>
              <a:rPr lang="en-US" dirty="0"/>
              <a:t>even keep the current customers.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27" y="1244137"/>
            <a:ext cx="2710289" cy="2032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69" y="2985175"/>
            <a:ext cx="3111141" cy="1774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40" y="4680026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2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37" y="0"/>
            <a:ext cx="10515600" cy="1325563"/>
          </a:xfrm>
        </p:spPr>
        <p:txBody>
          <a:bodyPr/>
          <a:lstStyle/>
          <a:p>
            <a:r>
              <a:rPr lang="en-US" dirty="0" smtClean="0"/>
              <a:t>Outline: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23925" y="16398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Analysis steps</a:t>
            </a:r>
          </a:p>
          <a:p>
            <a:pPr lvl="1"/>
            <a:r>
              <a:rPr lang="en-US" sz="2800" dirty="0" smtClean="0"/>
              <a:t>Data collection</a:t>
            </a:r>
          </a:p>
          <a:p>
            <a:pPr lvl="1"/>
            <a:r>
              <a:rPr lang="en-US" sz="2800" dirty="0" smtClean="0"/>
              <a:t>Data exploration</a:t>
            </a:r>
          </a:p>
          <a:p>
            <a:pPr lvl="1"/>
            <a:r>
              <a:rPr lang="en-US" sz="2800" dirty="0" smtClean="0"/>
              <a:t>Modeling</a:t>
            </a:r>
          </a:p>
          <a:p>
            <a:pPr lvl="1"/>
            <a:r>
              <a:rPr lang="en-US" sz="2800" dirty="0" smtClean="0"/>
              <a:t>Improving models</a:t>
            </a:r>
          </a:p>
          <a:p>
            <a:pPr lvl="1"/>
            <a:r>
              <a:rPr lang="en-US" sz="2800" dirty="0" smtClean="0"/>
              <a:t>Future 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4" y="1325563"/>
            <a:ext cx="4394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1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7" b="11995"/>
          <a:stretch/>
        </p:blipFill>
        <p:spPr>
          <a:xfrm>
            <a:off x="166921" y="2081958"/>
            <a:ext cx="9394636" cy="43619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9783"/>
            <a:ext cx="10515600" cy="1325563"/>
          </a:xfrm>
        </p:spPr>
        <p:txBody>
          <a:bodyPr/>
          <a:lstStyle/>
          <a:p>
            <a:r>
              <a:rPr lang="en-US" b="1" dirty="0" smtClean="0"/>
              <a:t>Web Scraping: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6448"/>
            <a:ext cx="534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Using </a:t>
            </a:r>
            <a:r>
              <a:rPr lang="en-US" sz="2000" dirty="0" err="1" smtClean="0"/>
              <a:t>BeatifulSoup</a:t>
            </a:r>
            <a:r>
              <a:rPr lang="en-US" sz="2000" dirty="0" smtClean="0"/>
              <a:t> to scrape data from </a:t>
            </a:r>
            <a:r>
              <a:rPr lang="en-US" sz="2000" dirty="0" err="1" smtClean="0"/>
              <a:t>trustpilot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001068" y="2886492"/>
            <a:ext cx="5629284" cy="2509897"/>
            <a:chOff x="5840359" y="2226383"/>
            <a:chExt cx="5629284" cy="2509897"/>
          </a:xfrm>
        </p:grpSpPr>
        <p:sp>
          <p:nvSpPr>
            <p:cNvPr id="6" name="Rectangle 5"/>
            <p:cNvSpPr/>
            <p:nvPr/>
          </p:nvSpPr>
          <p:spPr>
            <a:xfrm>
              <a:off x="5840361" y="2330244"/>
              <a:ext cx="3441291" cy="226143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344696" y="2595715"/>
              <a:ext cx="432619" cy="1838632"/>
            </a:xfrm>
            <a:prstGeom prst="rightBrace">
              <a:avLst/>
            </a:prstGeom>
            <a:ln w="349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40359" y="4473676"/>
              <a:ext cx="3441291" cy="165770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61557" y="2226383"/>
              <a:ext cx="190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Reviews-container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5157" y="3315749"/>
              <a:ext cx="234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reviews in one page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61557" y="4366948"/>
              <a:ext cx="1737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Pages-container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811158" y="2845106"/>
            <a:ext cx="605266" cy="30070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5306" y="3847503"/>
            <a:ext cx="4412767" cy="5750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956" y="3381367"/>
            <a:ext cx="1149614" cy="35887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05833" y="3495642"/>
            <a:ext cx="1004047" cy="31054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07854" y="1516035"/>
            <a:ext cx="385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are interesting features to have?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25" y="2819256"/>
            <a:ext cx="468000" cy="46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69" y="3356310"/>
            <a:ext cx="468000" cy="46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94" y="4422558"/>
            <a:ext cx="468000" cy="46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97" y="3032837"/>
            <a:ext cx="467590" cy="4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38" y="-243069"/>
            <a:ext cx="10515600" cy="1325563"/>
          </a:xfrm>
        </p:spPr>
        <p:txBody>
          <a:bodyPr/>
          <a:lstStyle/>
          <a:p>
            <a:r>
              <a:rPr lang="en-US" b="1" dirty="0" smtClean="0"/>
              <a:t>Dataset: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69028" r="2897" b="11931"/>
          <a:stretch/>
        </p:blipFill>
        <p:spPr>
          <a:xfrm>
            <a:off x="959204" y="5286373"/>
            <a:ext cx="9562184" cy="1500187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3223" r="2897" b="61196"/>
          <a:stretch/>
        </p:blipFill>
        <p:spPr>
          <a:xfrm>
            <a:off x="959204" y="1999323"/>
            <a:ext cx="9562184" cy="2015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2093601" y="4119119"/>
            <a:ext cx="40671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/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/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9061134" y="4119119"/>
            <a:ext cx="40671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/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 smtClean="0"/>
              <a:t>.</a:t>
            </a:r>
          </a:p>
          <a:p>
            <a:pPr>
              <a:buClr>
                <a:schemeClr val="tx2"/>
              </a:buClr>
            </a:pP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38" y="786714"/>
            <a:ext cx="667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dataset contains Name, Rating, Title, Body, Date, and time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720339" y="2016512"/>
            <a:ext cx="6037899" cy="477004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720339" y="1780023"/>
            <a:ext cx="6037899" cy="212904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Features included in model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64998" y="2048947"/>
            <a:ext cx="807720" cy="473761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864998" y="1780023"/>
            <a:ext cx="807720" cy="23648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Target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58238" y="2016511"/>
            <a:ext cx="1761135" cy="4787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8762995" y="1780023"/>
            <a:ext cx="1754007" cy="242893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Data for </a:t>
            </a:r>
            <a:r>
              <a:rPr lang="en-US" sz="1200" b="1" dirty="0" err="1" smtClean="0">
                <a:solidFill>
                  <a:schemeClr val="bg1"/>
                </a:solidFill>
              </a:rPr>
              <a:t>viz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57" y="-391682"/>
            <a:ext cx="10515600" cy="1325563"/>
          </a:xfrm>
        </p:spPr>
        <p:txBody>
          <a:bodyPr/>
          <a:lstStyle/>
          <a:p>
            <a:r>
              <a:rPr lang="en-US" b="1" dirty="0" smtClean="0"/>
              <a:t>Infographic: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0" y="1526646"/>
            <a:ext cx="3698875" cy="2653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7241"/>
            <a:ext cx="3498318" cy="267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13" y="1371848"/>
            <a:ext cx="3670300" cy="2665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5" y="4217814"/>
            <a:ext cx="3698875" cy="26401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557" y="562404"/>
            <a:ext cx="5195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Counting number of reviews from 2011 to 2018: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033" y="1084037"/>
            <a:ext cx="2508251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Very bad and </a:t>
            </a:r>
            <a:r>
              <a:rPr lang="en-US" smtClean="0"/>
              <a:t>bad review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58414" y="1021446"/>
            <a:ext cx="2854051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Good and very good reviews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73" y="1176465"/>
            <a:ext cx="428625" cy="428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82" y="5094027"/>
            <a:ext cx="428625" cy="4286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72369" y="5037946"/>
            <a:ext cx="377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number indicates the percentage </a:t>
            </a:r>
          </a:p>
          <a:p>
            <a:r>
              <a:rPr lang="en-US" dirty="0" smtClean="0"/>
              <a:t>of reviews at given year.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214546" y="1093557"/>
            <a:ext cx="3649264" cy="3649897"/>
            <a:chOff x="4214546" y="964966"/>
            <a:chExt cx="3649264" cy="36498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546" y="1836751"/>
              <a:ext cx="3562350" cy="266218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33724" y="986630"/>
              <a:ext cx="1656159" cy="36933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/>
                <a:t>Neutral reviews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28835" y="964966"/>
              <a:ext cx="3634975" cy="364989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-4768" y="1093557"/>
            <a:ext cx="3634975" cy="577396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8420499" y="1007159"/>
            <a:ext cx="3750465" cy="585084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607135" y="2340359"/>
            <a:ext cx="1643063" cy="9136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9767512">
            <a:off x="753153" y="2415734"/>
            <a:ext cx="10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Increase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922" y="-202003"/>
            <a:ext cx="10515600" cy="1325563"/>
          </a:xfrm>
        </p:spPr>
        <p:txBody>
          <a:bodyPr/>
          <a:lstStyle/>
          <a:p>
            <a:r>
              <a:rPr lang="en-US" b="1" dirty="0" smtClean="0"/>
              <a:t>Stop words: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464" y="1305439"/>
            <a:ext cx="3335272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mtClean="0"/>
              <a:t>Removing </a:t>
            </a:r>
            <a:r>
              <a:rPr lang="en-US" dirty="0" smtClean="0"/>
              <a:t>punctuation marks.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Removing stop words.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Extracting the stem of words.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28338" y="3685023"/>
            <a:ext cx="5913068" cy="3111500"/>
            <a:chOff x="0" y="3311022"/>
            <a:chExt cx="5791200" cy="3111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11022"/>
              <a:ext cx="5791200" cy="31115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37904" y="3782382"/>
              <a:ext cx="1521188" cy="152118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357938" y="528638"/>
            <a:ext cx="5695259" cy="3179248"/>
            <a:chOff x="6149130" y="3270812"/>
            <a:chExt cx="5613400" cy="31115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130" y="3270812"/>
              <a:ext cx="5613400" cy="3111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381" y="3771263"/>
              <a:ext cx="1614282" cy="153230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46376" y="732119"/>
            <a:ext cx="509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Cleaning data (body and title) from stop words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5346" y="66973"/>
            <a:ext cx="375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 10 most frequent words: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4451295" y="1437058"/>
            <a:ext cx="1257300" cy="771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3287985">
            <a:off x="4125263" y="2383779"/>
            <a:ext cx="1257300" cy="771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2691" y="3556218"/>
            <a:ext cx="859531" cy="1200329"/>
          </a:xfrm>
          <a:prstGeom prst="rect">
            <a:avLst/>
          </a:prstGeom>
          <a:solidFill>
            <a:schemeClr val="accent6">
              <a:alpha val="50000"/>
            </a:schemeClr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Quality</a:t>
            </a:r>
          </a:p>
          <a:p>
            <a:r>
              <a:rPr lang="en-US" dirty="0" smtClean="0"/>
              <a:t>Easy</a:t>
            </a:r>
          </a:p>
          <a:p>
            <a:r>
              <a:rPr lang="en-US" dirty="0" smtClean="0"/>
              <a:t>Best</a:t>
            </a:r>
          </a:p>
          <a:p>
            <a:r>
              <a:rPr lang="en-US" dirty="0" smtClean="0"/>
              <a:t>great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2691" y="5107777"/>
            <a:ext cx="814582" cy="923330"/>
          </a:xfrm>
          <a:prstGeom prst="rect">
            <a:avLst/>
          </a:prstGeom>
          <a:solidFill>
            <a:srgbClr val="FF0000">
              <a:alpha val="51000"/>
            </a:srgb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bad</a:t>
            </a:r>
          </a:p>
          <a:p>
            <a:r>
              <a:rPr lang="en-US" dirty="0" smtClean="0"/>
              <a:t>Worst</a:t>
            </a:r>
          </a:p>
          <a:p>
            <a:r>
              <a:rPr lang="en-US" dirty="0" smtClean="0"/>
              <a:t>charge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4902845" y="2290038"/>
            <a:ext cx="1178011" cy="4233632"/>
          </a:xfrm>
          <a:prstGeom prst="leftBrace">
            <a:avLst>
              <a:gd name="adj1" fmla="val 8333"/>
              <a:gd name="adj2" fmla="val 73961"/>
            </a:avLst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7922" y="3114675"/>
            <a:ext cx="4133373" cy="340899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325919" y="3907914"/>
            <a:ext cx="1736106" cy="1969685"/>
            <a:chOff x="2325919" y="3707886"/>
            <a:chExt cx="1736106" cy="1969685"/>
          </a:xfrm>
        </p:grpSpPr>
        <p:sp>
          <p:nvSpPr>
            <p:cNvPr id="19" name="TextBox 18"/>
            <p:cNvSpPr txBox="1"/>
            <p:nvPr/>
          </p:nvSpPr>
          <p:spPr>
            <a:xfrm>
              <a:off x="2719234" y="4107911"/>
              <a:ext cx="108350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App</a:t>
              </a:r>
            </a:p>
            <a:p>
              <a:r>
                <a:rPr lang="en-US" sz="2400" dirty="0" smtClean="0"/>
                <a:t>Service</a:t>
              </a:r>
            </a:p>
            <a:p>
              <a:r>
                <a:rPr lang="en-US" sz="2400" dirty="0" smtClean="0"/>
                <a:t>Call</a:t>
              </a:r>
            </a:p>
            <a:p>
              <a:r>
                <a:rPr lang="en-US" sz="2400" dirty="0" smtClean="0"/>
                <a:t>use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25919" y="3707886"/>
              <a:ext cx="1731308" cy="369332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Common words: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28388" y="3707886"/>
              <a:ext cx="1733637" cy="1969685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311" y="3132050"/>
            <a:ext cx="307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of top 10 words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-257175"/>
            <a:ext cx="10515600" cy="1325563"/>
          </a:xfrm>
        </p:spPr>
        <p:txBody>
          <a:bodyPr/>
          <a:lstStyle/>
          <a:p>
            <a:r>
              <a:rPr lang="en-US" smtClean="0"/>
              <a:t>Predictive model: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00" y="699056"/>
            <a:ext cx="456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use the predicting model: 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786829" y="1890309"/>
            <a:ext cx="6642895" cy="1439644"/>
            <a:chOff x="1100929" y="4765672"/>
            <a:chExt cx="8734308" cy="1803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79" y="4865689"/>
              <a:ext cx="1674808" cy="16748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04329" y="4968872"/>
              <a:ext cx="1489078" cy="14890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587" y="4765672"/>
              <a:ext cx="1803400" cy="1803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972" y="4765672"/>
              <a:ext cx="1770265" cy="16922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00929" y="4968872"/>
              <a:ext cx="1553199" cy="152118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0552" y="3398838"/>
            <a:ext cx="9242146" cy="2529630"/>
            <a:chOff x="427139" y="3313958"/>
            <a:chExt cx="9242146" cy="2529630"/>
          </a:xfrm>
        </p:grpSpPr>
        <p:grpSp>
          <p:nvGrpSpPr>
            <p:cNvPr id="17" name="Group 16"/>
            <p:cNvGrpSpPr/>
            <p:nvPr/>
          </p:nvGrpSpPr>
          <p:grpSpPr>
            <a:xfrm>
              <a:off x="8115300" y="4400550"/>
              <a:ext cx="1553985" cy="1443038"/>
              <a:chOff x="8115300" y="4400550"/>
              <a:chExt cx="1553985" cy="144303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115300" y="4400550"/>
                <a:ext cx="1528763" cy="1443038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16680" y="4937403"/>
                <a:ext cx="155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Very good at it</a:t>
                </a:r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238875" y="4400550"/>
              <a:ext cx="1528763" cy="1443038"/>
              <a:chOff x="6238875" y="4400550"/>
              <a:chExt cx="1528763" cy="1443038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238875" y="4400550"/>
                <a:ext cx="1528763" cy="1443038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388151" y="4798903"/>
                <a:ext cx="13159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Needs to be</a:t>
                </a:r>
              </a:p>
              <a:p>
                <a:r>
                  <a:rPr lang="en-US" dirty="0" smtClean="0"/>
                  <a:t>improved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209737" y="4400549"/>
              <a:ext cx="1551240" cy="1443038"/>
              <a:chOff x="4095435" y="4400549"/>
              <a:chExt cx="1551240" cy="1443038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095435" y="4400549"/>
                <a:ext cx="1528763" cy="1443038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168898" y="4778543"/>
                <a:ext cx="1477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How to make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hem happy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344035" y="4380189"/>
              <a:ext cx="1528763" cy="1443038"/>
              <a:chOff x="2344035" y="4380189"/>
              <a:chExt cx="1528763" cy="1443038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344035" y="4380189"/>
                <a:ext cx="1528763" cy="1443038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70894" y="4917042"/>
                <a:ext cx="963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Bad at it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27139" y="4335629"/>
              <a:ext cx="1528763" cy="1443038"/>
              <a:chOff x="427139" y="4335629"/>
              <a:chExt cx="1528763" cy="144303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27139" y="4335629"/>
                <a:ext cx="1528763" cy="1443038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34197" y="4709784"/>
                <a:ext cx="15146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How to solve</a:t>
                </a:r>
              </a:p>
              <a:p>
                <a:r>
                  <a:rPr lang="en-US" dirty="0" smtClean="0"/>
                  <a:t>Their problem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>
              <a:off x="7833494" y="3387061"/>
              <a:ext cx="563612" cy="91016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43398" y="3383029"/>
              <a:ext cx="563612" cy="91016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691978" y="3422359"/>
              <a:ext cx="165772" cy="9132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241054" y="3313958"/>
              <a:ext cx="105435" cy="102167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1469850" y="3353614"/>
              <a:ext cx="399626" cy="9820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537071" y="1355491"/>
            <a:ext cx="530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Classifying customers as their sentiments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63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67" y="-243070"/>
            <a:ext cx="10515600" cy="1325563"/>
          </a:xfrm>
        </p:spPr>
        <p:txBody>
          <a:bodyPr/>
          <a:lstStyle/>
          <a:p>
            <a:r>
              <a:rPr lang="en-US" dirty="0" smtClean="0"/>
              <a:t>Model: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565" y="708208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Pipeline: </a:t>
            </a:r>
            <a:endParaRPr lang="en-US" sz="2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5188" y="1677343"/>
            <a:ext cx="8541261" cy="3690194"/>
            <a:chOff x="1449613" y="848668"/>
            <a:chExt cx="8541261" cy="3690194"/>
          </a:xfrm>
        </p:grpSpPr>
        <p:grpSp>
          <p:nvGrpSpPr>
            <p:cNvPr id="23" name="Group 22"/>
            <p:cNvGrpSpPr/>
            <p:nvPr/>
          </p:nvGrpSpPr>
          <p:grpSpPr>
            <a:xfrm>
              <a:off x="1449613" y="848668"/>
              <a:ext cx="8541261" cy="2573452"/>
              <a:chOff x="-895861" y="2819444"/>
              <a:chExt cx="8541261" cy="257345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0" y="2819444"/>
                <a:ext cx="7645400" cy="2573452"/>
                <a:chOff x="327942" y="1196746"/>
                <a:chExt cx="7645400" cy="257345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27942" y="1196746"/>
                  <a:ext cx="7645400" cy="2573452"/>
                  <a:chOff x="213167" y="1257253"/>
                  <a:chExt cx="7645400" cy="2573452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213167" y="1257253"/>
                    <a:ext cx="7645400" cy="2573452"/>
                    <a:chOff x="213167" y="1257253"/>
                    <a:chExt cx="7645400" cy="2573452"/>
                  </a:xfrm>
                </p:grpSpPr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22931"/>
                    <a:stretch/>
                  </p:blipFill>
                  <p:spPr>
                    <a:xfrm>
                      <a:off x="213167" y="1257253"/>
                      <a:ext cx="7645400" cy="24860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ounded Rectangle 14"/>
                    <p:cNvSpPr/>
                    <p:nvPr/>
                  </p:nvSpPr>
                  <p:spPr>
                    <a:xfrm>
                      <a:off x="1381970" y="2929424"/>
                      <a:ext cx="942975" cy="90128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187540" y="3276707"/>
                    <a:ext cx="1444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err="1" smtClean="0"/>
                      <a:t>SGDClassifier</a:t>
                    </a:r>
                    <a:endParaRPr lang="en-US" b="1" dirty="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863168" y="1558116"/>
                    <a:ext cx="179132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err="1" smtClean="0"/>
                      <a:t>TfidfTransformer</a:t>
                    </a:r>
                    <a:endParaRPr lang="en-US" b="1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2044130" y="3276707"/>
                  <a:ext cx="17147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err="1" smtClean="0"/>
                    <a:t>CountVectorizer</a:t>
                  </a:r>
                  <a:endParaRPr lang="en-US" b="1" dirty="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-895861" y="3036003"/>
                <a:ext cx="2689205" cy="64633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70% dataset (training set)</a:t>
                </a:r>
              </a:p>
              <a:p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290605" y="2945264"/>
                <a:ext cx="2346796" cy="64633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Trained model</a:t>
                </a:r>
              </a:p>
              <a:p>
                <a:r>
                  <a:rPr lang="en-US" dirty="0" smtClean="0"/>
                  <a:t>With set of parameters</a:t>
                </a:r>
                <a:endParaRPr lang="en-US" dirty="0"/>
              </a:p>
            </p:txBody>
          </p:sp>
        </p:grpSp>
        <p:sp>
          <p:nvSpPr>
            <p:cNvPr id="30" name="Left Brace 29"/>
            <p:cNvSpPr/>
            <p:nvPr/>
          </p:nvSpPr>
          <p:spPr>
            <a:xfrm rot="5400000">
              <a:off x="6738890" y="2782999"/>
              <a:ext cx="528638" cy="157162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9847" y="3615532"/>
              <a:ext cx="16401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</a:t>
              </a:r>
            </a:p>
            <a:p>
              <a:r>
                <a:rPr lang="en-US" dirty="0"/>
                <a:t>h</a:t>
              </a:r>
              <a:r>
                <a:rPr lang="en-US" dirty="0" smtClean="0"/>
                <a:t>inge</a:t>
              </a:r>
            </a:p>
            <a:p>
              <a:r>
                <a:rPr lang="en-US" dirty="0"/>
                <a:t>m</a:t>
              </a:r>
              <a:r>
                <a:rPr lang="en-US" dirty="0" smtClean="0"/>
                <a:t>odified </a:t>
              </a:r>
              <a:r>
                <a:rPr lang="en-US" dirty="0" err="1" smtClean="0"/>
                <a:t>huber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553413" y="2065979"/>
            <a:ext cx="2403543" cy="1956730"/>
            <a:chOff x="9772450" y="1234557"/>
            <a:chExt cx="2403543" cy="1956730"/>
          </a:xfrm>
        </p:grpSpPr>
        <p:sp>
          <p:nvSpPr>
            <p:cNvPr id="25" name="Bent Arrow 24"/>
            <p:cNvSpPr/>
            <p:nvPr/>
          </p:nvSpPr>
          <p:spPr>
            <a:xfrm rot="5400000">
              <a:off x="9993950" y="1355114"/>
              <a:ext cx="1286284" cy="1045169"/>
            </a:xfrm>
            <a:prstGeom prst="ben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772450" y="2544956"/>
              <a:ext cx="2403543" cy="646331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Applying our model </a:t>
              </a:r>
            </a:p>
            <a:p>
              <a:r>
                <a:rPr lang="en-US" dirty="0" smtClean="0"/>
                <a:t>to test set(30% test set)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222200" y="5075413"/>
            <a:ext cx="2743443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Extracting confusion matrix</a:t>
            </a:r>
          </a:p>
          <a:p>
            <a:r>
              <a:rPr lang="en-US" dirty="0"/>
              <a:t>a</a:t>
            </a:r>
            <a:r>
              <a:rPr lang="en-US" dirty="0" smtClean="0"/>
              <a:t>nd accuracy score</a:t>
            </a:r>
            <a:endParaRPr lang="en-US" dirty="0"/>
          </a:p>
        </p:txBody>
      </p:sp>
      <p:sp>
        <p:nvSpPr>
          <p:cNvPr id="38" name="Down Arrow 37"/>
          <p:cNvSpPr/>
          <p:nvPr/>
        </p:nvSpPr>
        <p:spPr>
          <a:xfrm>
            <a:off x="9418055" y="4163415"/>
            <a:ext cx="522585" cy="74245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77102" y="4998205"/>
            <a:ext cx="3005375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Cleaned data </a:t>
            </a:r>
            <a:r>
              <a:rPr lang="en-US" smtClean="0"/>
              <a:t>from stop words</a:t>
            </a:r>
            <a:endParaRPr lang="en-US"/>
          </a:p>
        </p:txBody>
      </p:sp>
      <p:sp>
        <p:nvSpPr>
          <p:cNvPr id="40" name="Down Arrow 39"/>
          <p:cNvSpPr/>
          <p:nvPr/>
        </p:nvSpPr>
        <p:spPr>
          <a:xfrm rot="10800000">
            <a:off x="842963" y="2586038"/>
            <a:ext cx="671512" cy="231983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</TotalTime>
  <Words>469</Words>
  <Application>Microsoft Macintosh PowerPoint</Application>
  <PresentationFormat>Widescreen</PresentationFormat>
  <Paragraphs>131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Customer sentiment analysis</vt:lpstr>
      <vt:lpstr>Rebtel:</vt:lpstr>
      <vt:lpstr>Outline:</vt:lpstr>
      <vt:lpstr>Web Scraping:</vt:lpstr>
      <vt:lpstr>Dataset:</vt:lpstr>
      <vt:lpstr>Infographic:</vt:lpstr>
      <vt:lpstr>Stop words:</vt:lpstr>
      <vt:lpstr>Predictive model:</vt:lpstr>
      <vt:lpstr>Model:</vt:lpstr>
      <vt:lpstr>Result:</vt:lpstr>
      <vt:lpstr>Resampling:</vt:lpstr>
      <vt:lpstr>PowerPoint Presentation</vt:lpstr>
      <vt:lpstr>Approach 1:</vt:lpstr>
      <vt:lpstr>Approach 2:</vt:lpstr>
      <vt:lpstr>Future work: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Rebtel Customer Review</dc:title>
  <dc:creator>Moji Farman</dc:creator>
  <cp:lastModifiedBy>Moji Farman</cp:lastModifiedBy>
  <cp:revision>83</cp:revision>
  <dcterms:created xsi:type="dcterms:W3CDTF">2018-04-01T16:43:47Z</dcterms:created>
  <dcterms:modified xsi:type="dcterms:W3CDTF">2018-04-09T22:49:09Z</dcterms:modified>
</cp:coreProperties>
</file>